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58" r:id="rId5"/>
    <p:sldId id="257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0CBCF-8A07-4396-9004-961174ED6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01E376-8789-4467-990C-2B62B3630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ADBEC9-58CC-4090-BB6E-26CAA04B4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95FAE7-A5D6-4BEE-9256-CC0AD7562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72A0E9-8432-45C5-AE91-BED741779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11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363D0-127E-4DEA-84A7-6E9586FE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F13FE7-9EEF-4AAD-873F-1E26A6BC6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824B6D-C71E-4F9B-9AD4-7DEB0F5D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DB091-94FA-4EEC-8FA5-2CCC273C5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438FF5-6023-4134-A61C-CED5BC736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70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94F44E-C2E2-464C-99EA-A0EB1E67F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67910E-7203-4A1B-B6FB-7742E1347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59C04A-DD7E-4008-BE26-8603F352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DD3F4E-7CE0-4FAC-9EB1-FA88F9EF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688368-1CC3-4C99-8B76-81FDC93D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76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BD382-F8AB-401F-8510-2A867DD50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DA742F-BC83-4DD7-B367-59491AB62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E859E8-42E4-46E2-9B8B-EA19589D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910FD4-2BA9-4939-95FB-F9CFC4FF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362B39-1F86-443F-A3A1-5C83E84FB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266AA-BCB8-408C-8916-03C7513D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62F485F-A1CB-4BA6-BF88-2CE1EC5E4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55A2C5-A19B-404D-801B-0393F7C6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0460B-EFFD-4BD8-A09A-513370E6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C14836-9E9E-42F6-81A6-3594D2205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46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2C9DF-8A46-4EB4-A240-7A13758A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3166D5-9842-4255-83D7-AE2811BEA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6193766-E275-46E3-B944-5CF02BC75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E2C126-0524-4FDE-8778-4A3C8D56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95FDD1-2DA7-447C-AEB5-16F19D048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66F23D-49D6-4178-AD9A-A4C2245F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70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50A4A-4EC9-46BD-AB43-841A672ED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F07F478-280A-4545-8A7F-73A9F3488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91B2AD2-F019-456D-BD4E-FB7F4DDD8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0ECCBF5-AE6D-4243-A363-8EC64472D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995B4E4-D956-488A-BEDB-A25B8974D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18851E-F01B-4431-96E7-58F37208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67CD6DB-E861-4AE5-A8B5-BA1C9A8B8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7E0C4A-9264-4558-83AD-C37294EB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2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2BF82-4DBB-47E1-9FB1-5E906C795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BC43ED-696B-4715-BA26-83359BD62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E714D5-A917-4FD6-A5BA-ACE3F22C1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21FF09-507C-420C-AC4C-D4E24FB9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66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2A16CBE-63DD-40F3-A3EF-C4551CFB7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C72DCC-64C2-48B1-AF09-85AF141BB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30CBC9-B449-4532-A5B6-09E68F60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68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2E085-D59A-46A9-B4DE-30B90580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C2FA23-280F-40D9-8197-864A751CA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EDFF265-AAD4-474A-96A8-9AACAE746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958A13-2B97-48CC-AE2C-1D2C20637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EDA3D6-1EBA-483D-9C59-C81B5947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301AB9-6819-406D-90A4-DE1DA355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16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225C1-83AD-4D07-A49F-B19A9EDC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F5AE15-E8C6-4E51-ABC2-D5722BE58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5EDB84E-4EA2-4E2E-A196-EA97135E9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436144-AF56-49E6-A107-9E9132667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F872B5-D27E-4FD9-BC2D-C8E37969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0E7CB7-51A9-46AD-971B-E4C92564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4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225ED77-FEFD-42E9-A80E-C97B1B55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013A7E1-6548-4DFC-8157-B66ECF1C9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A828B-96AC-43DA-B65D-68FEF77A84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F36D4-201F-42F3-A82E-513ACE6EC36A}" type="datetimeFigureOut">
              <a:rPr lang="cs-CZ" smtClean="0"/>
              <a:t>07.01.2025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F05119-6FA4-4123-AE77-F95185C78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AF40A1-5854-40F1-A973-65FE5B5FC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EB77-08DB-4945-BE45-4118DFE87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28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lasskolstvi.cz/" TargetMode="External"/><Relationship Id="rId2" Type="http://schemas.openxmlformats.org/officeDocument/2006/relationships/hyperlink" Target="http://www.infoabsolvent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tau.cermat.cz/" TargetMode="External"/><Relationship Id="rId3" Type="http://schemas.openxmlformats.org/officeDocument/2006/relationships/hyperlink" Target="https://msmt.gov.cz/vzdelavani/stredni-vzdelavani/prijimani-na-stredni-skoly-a-konzervatore" TargetMode="External"/><Relationship Id="rId7" Type="http://schemas.openxmlformats.org/officeDocument/2006/relationships/hyperlink" Target="http://www.cermat.cz/" TargetMode="External"/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u.ceskatelevize.cz/namet/velky-pruvodce-prijimackami" TargetMode="External"/><Relationship Id="rId5" Type="http://schemas.openxmlformats.org/officeDocument/2006/relationships/hyperlink" Target="https://www.dipsy.cz/" TargetMode="External"/><Relationship Id="rId4" Type="http://schemas.openxmlformats.org/officeDocument/2006/relationships/hyperlink" Target="http://www.identitaobcana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ubrova@lupacovka.cz" TargetMode="External"/><Relationship Id="rId2" Type="http://schemas.openxmlformats.org/officeDocument/2006/relationships/hyperlink" Target="mailto:prihlaskynastredni@msmt.gov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B86CCD3B-C75B-479E-A8E9-1D62FB8D53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Přijímací řízení na střední školy 2024/2025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519575B-5906-4E85-97B8-4869699678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83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27DBA-0A75-45C2-A591-BA47A8D0A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Informace o středních školách a učebních oborech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D1B2C7-9699-4188-9965-47246E8B1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hlinkClick r:id="rId2"/>
              </a:rPr>
              <a:t>www.infoabsolvent.cz</a:t>
            </a:r>
            <a:endParaRPr lang="cs-CZ" sz="4000" dirty="0"/>
          </a:p>
          <a:p>
            <a:r>
              <a:rPr lang="cs-CZ" sz="4000" dirty="0">
                <a:hlinkClick r:id="rId3"/>
              </a:rPr>
              <a:t>www.atlasskolstvi.cz</a:t>
            </a:r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75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148B0-635D-4B19-8289-FE084FFA1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975"/>
            <a:ext cx="10515600" cy="742426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solidFill>
                  <a:srgbClr val="00B050"/>
                </a:solidFill>
              </a:rPr>
              <a:t>Důležité!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05122-B6C0-405A-B341-2CFD582D7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914402"/>
            <a:ext cx="11093741" cy="5830348"/>
          </a:xfrm>
        </p:spPr>
        <p:txBody>
          <a:bodyPr>
            <a:normAutofit fontScale="92500" lnSpcReduction="20000"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Do 31. 1. 2025 </a:t>
            </a:r>
            <a:r>
              <a:rPr lang="cs-CZ" sz="3600" dirty="0"/>
              <a:t>SŠ povinně zveřejní požadavky a kritéria</a:t>
            </a:r>
          </a:p>
          <a:p>
            <a:r>
              <a:rPr lang="cs-CZ" sz="3600" dirty="0"/>
              <a:t>Termíny podání přihlášky: </a:t>
            </a:r>
            <a:r>
              <a:rPr lang="cs-CZ" sz="3600" b="1" dirty="0">
                <a:solidFill>
                  <a:srgbClr val="FF0000"/>
                </a:solidFill>
              </a:rPr>
              <a:t>1. 2. - 20. 2. 2025</a:t>
            </a:r>
          </a:p>
          <a:p>
            <a:r>
              <a:rPr lang="cs-CZ" sz="3600" b="1" dirty="0"/>
              <a:t>Pozvánky cca 14 dní před řádným termínem JPZ </a:t>
            </a:r>
            <a:r>
              <a:rPr lang="cs-CZ" sz="3600" dirty="0"/>
              <a:t>(DIPSY, dop. dopis nebo datová schránka), 7 dní před náhradním</a:t>
            </a:r>
          </a:p>
          <a:p>
            <a:r>
              <a:rPr lang="cs-CZ" sz="3600" dirty="0"/>
              <a:t>ŠPZ a TZ: </a:t>
            </a:r>
            <a:r>
              <a:rPr lang="cs-CZ" sz="3600" b="1" dirty="0">
                <a:solidFill>
                  <a:srgbClr val="FF0000"/>
                </a:solidFill>
              </a:rPr>
              <a:t>17. 3. – 23. 4. 2025, </a:t>
            </a:r>
            <a:r>
              <a:rPr lang="cs-CZ" sz="3600" dirty="0"/>
              <a:t>náhradní </a:t>
            </a:r>
            <a:r>
              <a:rPr lang="cs-CZ" sz="3600" dirty="0">
                <a:solidFill>
                  <a:srgbClr val="FF0000"/>
                </a:solidFill>
              </a:rPr>
              <a:t>24. 4. – 5. 5. 2025</a:t>
            </a:r>
          </a:p>
          <a:p>
            <a:r>
              <a:rPr lang="cs-CZ" sz="3600" dirty="0"/>
              <a:t>Termíny </a:t>
            </a:r>
            <a:r>
              <a:rPr lang="cs-CZ" sz="3600" b="1" dirty="0">
                <a:solidFill>
                  <a:srgbClr val="FF0000"/>
                </a:solidFill>
              </a:rPr>
              <a:t>JPZ</a:t>
            </a:r>
            <a:r>
              <a:rPr lang="cs-CZ" sz="3600" dirty="0"/>
              <a:t>: </a:t>
            </a:r>
            <a:r>
              <a:rPr lang="cs-CZ" sz="3600" b="1" dirty="0">
                <a:solidFill>
                  <a:srgbClr val="FF0000"/>
                </a:solidFill>
              </a:rPr>
              <a:t>11. a 14. 4. 2025</a:t>
            </a:r>
            <a:r>
              <a:rPr lang="cs-CZ" sz="3600" dirty="0"/>
              <a:t>, náhradní </a:t>
            </a:r>
            <a:r>
              <a:rPr lang="cs-CZ" sz="3600" dirty="0">
                <a:solidFill>
                  <a:srgbClr val="FF0000"/>
                </a:solidFill>
              </a:rPr>
              <a:t>29. a 30. 4. 2025</a:t>
            </a:r>
          </a:p>
          <a:p>
            <a:r>
              <a:rPr lang="cs-CZ" sz="3600" dirty="0"/>
              <a:t>Dva pokusy z </a:t>
            </a:r>
            <a:r>
              <a:rPr lang="cs-CZ" sz="3600" dirty="0" err="1"/>
              <a:t>Čj</a:t>
            </a:r>
            <a:r>
              <a:rPr lang="cs-CZ" sz="3600" dirty="0"/>
              <a:t> a dva z M, počítají se lepší výsledky</a:t>
            </a:r>
          </a:p>
          <a:p>
            <a:r>
              <a:rPr lang="cs-CZ" sz="3600" dirty="0"/>
              <a:t>Výsledky zveřejněny jednotně </a:t>
            </a:r>
            <a:r>
              <a:rPr lang="cs-CZ" sz="3600" b="1" dirty="0">
                <a:solidFill>
                  <a:srgbClr val="FF0000"/>
                </a:solidFill>
              </a:rPr>
              <a:t>15. 5. 2025</a:t>
            </a:r>
          </a:p>
          <a:p>
            <a:r>
              <a:rPr lang="cs-CZ" sz="3600" dirty="0"/>
              <a:t>Odvolání z kapacitních důvodů nemá smysl.</a:t>
            </a:r>
          </a:p>
          <a:p>
            <a:r>
              <a:rPr lang="cs-CZ" sz="3600" dirty="0"/>
              <a:t>Seznam škol pořádajících </a:t>
            </a:r>
            <a:r>
              <a:rPr lang="cs-CZ" sz="3600" dirty="0">
                <a:solidFill>
                  <a:srgbClr val="0070C0"/>
                </a:solidFill>
              </a:rPr>
              <a:t>2. kolo </a:t>
            </a:r>
            <a:r>
              <a:rPr lang="cs-CZ" sz="3600" dirty="0"/>
              <a:t>v DIPSY </a:t>
            </a:r>
            <a:r>
              <a:rPr lang="cs-CZ" sz="3600" dirty="0">
                <a:solidFill>
                  <a:srgbClr val="FF0000"/>
                </a:solidFill>
              </a:rPr>
              <a:t>19. 5. 2025</a:t>
            </a:r>
            <a:r>
              <a:rPr lang="cs-CZ" sz="3600" dirty="0"/>
              <a:t>, podat přihlášku do </a:t>
            </a:r>
            <a:r>
              <a:rPr lang="cs-CZ" sz="3600" dirty="0">
                <a:solidFill>
                  <a:srgbClr val="FF0000"/>
                </a:solidFill>
              </a:rPr>
              <a:t>26. 5. 2025, ŠPZ, TZ:  9. – 12. 6. 2025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Kdo nekonal JPZ, nemůže se hlásit na maturitní obory do 2. kola!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03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0E614-36DC-4190-8231-F02B9EBD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141"/>
            <a:ext cx="10515600" cy="767594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solidFill>
                  <a:srgbClr val="00B050"/>
                </a:solidFill>
              </a:rPr>
              <a:t>Důležité!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7CDD9C-428D-4426-BCA1-ACD700E74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9" y="964734"/>
            <a:ext cx="11853644" cy="5696125"/>
          </a:xfrm>
        </p:spPr>
        <p:txBody>
          <a:bodyPr>
            <a:noAutofit/>
          </a:bodyPr>
          <a:lstStyle/>
          <a:p>
            <a:r>
              <a:rPr lang="cs-CZ" sz="3000" b="1" dirty="0"/>
              <a:t>Závazné pořadí </a:t>
            </a:r>
            <a:r>
              <a:rPr lang="cs-CZ" sz="3000" dirty="0"/>
              <a:t>škol na přihlášce</a:t>
            </a:r>
          </a:p>
          <a:p>
            <a:r>
              <a:rPr lang="cs-CZ" sz="3000" dirty="0"/>
              <a:t>Lze až na </a:t>
            </a:r>
            <a:r>
              <a:rPr lang="cs-CZ" sz="3000" b="1" dirty="0"/>
              <a:t>3 obory bez a na 2 obory  </a:t>
            </a:r>
            <a:r>
              <a:rPr lang="cs-CZ" sz="3000" dirty="0"/>
              <a:t>s talentovou zkouškou, doporučení aspoň 1 maturitní obor</a:t>
            </a:r>
          </a:p>
          <a:p>
            <a:r>
              <a:rPr lang="cs-CZ" sz="3000" b="1" dirty="0"/>
              <a:t>Plně elektronicky </a:t>
            </a:r>
            <a:r>
              <a:rPr lang="cs-CZ" sz="3000" dirty="0"/>
              <a:t>- systém </a:t>
            </a:r>
            <a:r>
              <a:rPr lang="cs-CZ" sz="3000" b="1" dirty="0" err="1"/>
              <a:t>Dipsy</a:t>
            </a:r>
            <a:r>
              <a:rPr lang="cs-CZ" sz="3000" dirty="0"/>
              <a:t> – velká výhoda - vše na jednom místě</a:t>
            </a:r>
          </a:p>
          <a:p>
            <a:r>
              <a:rPr lang="cs-CZ" sz="3000" dirty="0"/>
              <a:t>Zařazení žáka do školy, na kterou „stačí“ úroveň splnění kritérií</a:t>
            </a:r>
          </a:p>
          <a:p>
            <a:r>
              <a:rPr lang="cs-CZ" sz="3000" dirty="0"/>
              <a:t>Všichni rodiče obdrží přes ŠO (mail) v </a:t>
            </a:r>
            <a:r>
              <a:rPr lang="cs-CZ" sz="3000" dirty="0" err="1"/>
              <a:t>Pdf</a:t>
            </a:r>
            <a:r>
              <a:rPr lang="cs-CZ" sz="3000" dirty="0"/>
              <a:t> </a:t>
            </a:r>
            <a:r>
              <a:rPr lang="cs-CZ" sz="3000" dirty="0">
                <a:solidFill>
                  <a:srgbClr val="FF0000"/>
                </a:solidFill>
              </a:rPr>
              <a:t>„výpis hodnocení předchozího vzdělávání“ </a:t>
            </a:r>
            <a:r>
              <a:rPr lang="cs-CZ" sz="3000" dirty="0"/>
              <a:t>– v případě požadavku SŠ nahrát jako přílohu</a:t>
            </a:r>
          </a:p>
          <a:p>
            <a:r>
              <a:rPr lang="cs-CZ" sz="3000" dirty="0"/>
              <a:t>Dobře zjistit </a:t>
            </a:r>
            <a:r>
              <a:rPr lang="cs-CZ" sz="3000" dirty="0">
                <a:solidFill>
                  <a:srgbClr val="FF0000"/>
                </a:solidFill>
              </a:rPr>
              <a:t>požadavky SŠ – přílohy</a:t>
            </a:r>
            <a:r>
              <a:rPr lang="cs-CZ" sz="3000" dirty="0"/>
              <a:t>! </a:t>
            </a:r>
            <a:r>
              <a:rPr lang="cs-CZ" sz="3000" b="1" dirty="0"/>
              <a:t>Potvrzení lékařem – některé obory!</a:t>
            </a:r>
          </a:p>
          <a:p>
            <a:r>
              <a:rPr lang="cs-CZ" sz="3000" dirty="0"/>
              <a:t>Nechci – </a:t>
            </a:r>
            <a:r>
              <a:rPr lang="cs-CZ" sz="3000" dirty="0" err="1"/>
              <a:t>li</a:t>
            </a:r>
            <a:r>
              <a:rPr lang="cs-CZ" sz="3000" dirty="0"/>
              <a:t> do přidělené školy – </a:t>
            </a:r>
            <a:r>
              <a:rPr lang="cs-CZ" sz="3000" b="1" dirty="0"/>
              <a:t>„vzdání“ se místa z 1. kola, volná forma řediteli SŠ </a:t>
            </a:r>
            <a:r>
              <a:rPr lang="cs-CZ" sz="3000" b="1" dirty="0">
                <a:solidFill>
                  <a:srgbClr val="FF0000"/>
                </a:solidFill>
              </a:rPr>
              <a:t>do 21. 5. 2025</a:t>
            </a:r>
            <a:r>
              <a:rPr lang="cs-CZ" sz="3000" b="1" dirty="0"/>
              <a:t>, podat přihlášku do 2. kola!</a:t>
            </a:r>
          </a:p>
        </p:txBody>
      </p:sp>
    </p:spTree>
    <p:extLst>
      <p:ext uri="{BB962C8B-B14F-4D97-AF65-F5344CB8AC3E}">
        <p14:creationId xmlns:p14="http://schemas.microsoft.com/office/powerpoint/2010/main" val="370759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091410B-8EEE-4257-B04C-EAC651425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789" y="271505"/>
            <a:ext cx="10431011" cy="82745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6700" b="1" dirty="0">
                <a:solidFill>
                  <a:srgbClr val="00B050"/>
                </a:solidFill>
              </a:rPr>
              <a:t>důležité odkazy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CE899F-AB33-422D-8D16-3347E82C0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64" y="1476462"/>
            <a:ext cx="10640736" cy="5103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hlinkClick r:id="rId2"/>
              </a:rPr>
              <a:t>www.prihlaskynastredni.cz</a:t>
            </a:r>
            <a:endParaRPr lang="cs-CZ" sz="3200" dirty="0"/>
          </a:p>
          <a:p>
            <a:pPr marL="0" indent="0">
              <a:buNone/>
            </a:pPr>
            <a:r>
              <a:rPr lang="cs-CZ" sz="3200" dirty="0">
                <a:hlinkClick r:id="rId3"/>
              </a:rPr>
              <a:t>https://msmt.gov.cz/vzdelavani/stredni-vzdelavani/prijimani-na-stredni-skoly-a-konzervatore</a:t>
            </a:r>
            <a:endParaRPr lang="cs-CZ" sz="3200" dirty="0"/>
          </a:p>
          <a:p>
            <a:pPr marL="0" indent="0">
              <a:buNone/>
            </a:pPr>
            <a:r>
              <a:rPr lang="cs-CZ" sz="3200" dirty="0">
                <a:hlinkClick r:id="rId4"/>
              </a:rPr>
              <a:t>www.identitaobcana.cz</a:t>
            </a:r>
            <a:endParaRPr lang="cs-CZ" sz="3200" dirty="0"/>
          </a:p>
          <a:p>
            <a:pPr marL="0" indent="0">
              <a:buNone/>
            </a:pPr>
            <a:r>
              <a:rPr lang="cs-CZ" sz="3200" dirty="0">
                <a:hlinkClick r:id="rId5"/>
              </a:rPr>
              <a:t>https://www.dipsy.cz/</a:t>
            </a:r>
            <a:endParaRPr lang="cs-CZ" sz="3200" dirty="0"/>
          </a:p>
          <a:p>
            <a:pPr marL="0" indent="0">
              <a:buNone/>
            </a:pPr>
            <a:r>
              <a:rPr lang="cs-CZ" sz="3200" dirty="0">
                <a:hlinkClick r:id="rId6"/>
              </a:rPr>
              <a:t>https://edu.ceskatelevize.cz/namet/velky-pruvodce-prijimackami</a:t>
            </a:r>
            <a:endParaRPr lang="cs-CZ" sz="3200" dirty="0"/>
          </a:p>
          <a:p>
            <a:pPr marL="0" indent="0">
              <a:buNone/>
            </a:pPr>
            <a:r>
              <a:rPr lang="cs-CZ" sz="3200" dirty="0">
                <a:hlinkClick r:id="rId7"/>
              </a:rPr>
              <a:t>www.cermat.cz</a:t>
            </a:r>
            <a:endParaRPr lang="cs-CZ" sz="3200" dirty="0"/>
          </a:p>
          <a:p>
            <a:pPr marL="0" indent="0">
              <a:buNone/>
            </a:pPr>
            <a:r>
              <a:rPr lang="cs-CZ" sz="3200" dirty="0">
                <a:hlinkClick r:id="rId8"/>
              </a:rPr>
              <a:t>https://tau.cermat.cz/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6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35099-4B58-4AB8-9648-4714404DC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solidFill>
                  <a:srgbClr val="00B050"/>
                </a:solidFill>
              </a:rPr>
              <a:t>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73B3A7-8AE4-4F63-9A07-B4EF8F853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6000" dirty="0">
                <a:hlinkClick r:id="rId2"/>
              </a:rPr>
              <a:t>prihlaskynastredni@msmt.gov.cz</a:t>
            </a:r>
            <a:endParaRPr lang="cs-CZ" sz="6000" dirty="0"/>
          </a:p>
          <a:p>
            <a:pPr marL="0" indent="0">
              <a:buNone/>
            </a:pPr>
            <a:r>
              <a:rPr lang="cs-CZ" sz="6000" dirty="0"/>
              <a:t>Tel: 771 230 700</a:t>
            </a:r>
          </a:p>
          <a:p>
            <a:pPr marL="0" indent="0">
              <a:buNone/>
            </a:pPr>
            <a:endParaRPr lang="cs-CZ" sz="6000" dirty="0"/>
          </a:p>
          <a:p>
            <a:pPr marL="0" indent="0">
              <a:buNone/>
            </a:pPr>
            <a:r>
              <a:rPr lang="cs-CZ" sz="4400" dirty="0">
                <a:hlinkClick r:id="rId3"/>
              </a:rPr>
              <a:t>kubrova@lupacovka.cz</a:t>
            </a:r>
            <a:r>
              <a:rPr lang="cs-CZ" sz="4400" dirty="0"/>
              <a:t>, mobil: 777 477 981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461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8499B-FF66-40CD-8E20-00DCEEE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0336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00B050"/>
                </a:solidFill>
              </a:rPr>
              <a:t>MŠMT – přijímačky nanečisto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2335D3-50D3-4A90-9069-B0B51881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7"/>
            <a:ext cx="10515600" cy="474244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28. 1. 2025 </a:t>
            </a:r>
            <a:r>
              <a:rPr lang="cs-CZ" sz="4000" b="1" dirty="0"/>
              <a:t>zde ve škole všichni žáci 9. ročníku</a:t>
            </a:r>
          </a:p>
          <a:p>
            <a:r>
              <a:rPr lang="cs-CZ" sz="4000" dirty="0"/>
              <a:t>Jednotné zadání pro všechny školy v ČR</a:t>
            </a:r>
          </a:p>
          <a:p>
            <a:r>
              <a:rPr lang="cs-CZ" sz="4000" dirty="0"/>
              <a:t>Modelový test z matematiky a českého jazyka </a:t>
            </a:r>
          </a:p>
          <a:p>
            <a:r>
              <a:rPr lang="cs-CZ" sz="4000" dirty="0"/>
              <a:t>Vyhodnotíme sami, žákům sdělíme výsledky</a:t>
            </a:r>
          </a:p>
          <a:p>
            <a:r>
              <a:rPr lang="cs-CZ" sz="4000" dirty="0"/>
              <a:t>Podle výsledků se více zaměříme na „slabá místa“</a:t>
            </a:r>
          </a:p>
        </p:txBody>
      </p:sp>
    </p:spTree>
    <p:extLst>
      <p:ext uri="{BB962C8B-B14F-4D97-AF65-F5344CB8AC3E}">
        <p14:creationId xmlns:p14="http://schemas.microsoft.com/office/powerpoint/2010/main" val="550581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7A7A1-135D-4359-B471-3ACA250BE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6170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00B050"/>
                </a:solidFill>
              </a:rPr>
              <a:t>Praha 3 - přijímačky nanečisto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F9DF55-AD1C-49A3-9886-AA8CBEF49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FF0000"/>
                </a:solidFill>
              </a:rPr>
              <a:t>19. 2. 2025</a:t>
            </a:r>
          </a:p>
          <a:p>
            <a:r>
              <a:rPr lang="cs-CZ" sz="3600" dirty="0"/>
              <a:t>Organizuje ZŠ Jeseniova pro žáky ZŠ Praha 3</a:t>
            </a:r>
          </a:p>
          <a:p>
            <a:r>
              <a:rPr lang="cs-CZ" sz="3600" dirty="0"/>
              <a:t>Žáci dostanou zvací dopisy – odstřihnout, ponechat horní část, spodní část přinést podepsanou TU</a:t>
            </a:r>
          </a:p>
          <a:p>
            <a:r>
              <a:rPr lang="cs-CZ" sz="3600" dirty="0"/>
              <a:t>Přidělený kód, škola</a:t>
            </a:r>
          </a:p>
          <a:p>
            <a:r>
              <a:rPr lang="cs-CZ" sz="3600" dirty="0"/>
              <a:t>Žák absolvuje samostatně v jiné ZŠ</a:t>
            </a:r>
          </a:p>
          <a:p>
            <a:r>
              <a:rPr lang="cs-CZ" sz="3600" dirty="0"/>
              <a:t>Výsledky do několika dnů - anonymizované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9256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498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Přijímací řízení na střední školy 2024/2025</vt:lpstr>
      <vt:lpstr>Informace o středních školách a učebních oborech</vt:lpstr>
      <vt:lpstr>Důležité!</vt:lpstr>
      <vt:lpstr>Důležité!</vt:lpstr>
      <vt:lpstr> důležité odkazy</vt:lpstr>
      <vt:lpstr>Dotazy</vt:lpstr>
      <vt:lpstr>MŠMT – přijímačky nanečisto</vt:lpstr>
      <vt:lpstr>Praha 3 - přijímačky nanečisto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na střední školy 2023/2024</dc:title>
  <dc:creator>Kubrová Kamila</dc:creator>
  <cp:lastModifiedBy>Kubrová Kamila</cp:lastModifiedBy>
  <cp:revision>44</cp:revision>
  <dcterms:created xsi:type="dcterms:W3CDTF">2024-01-23T07:31:38Z</dcterms:created>
  <dcterms:modified xsi:type="dcterms:W3CDTF">2025-01-07T12:52:31Z</dcterms:modified>
</cp:coreProperties>
</file>